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98" r:id="rId2"/>
  </p:sldMasterIdLst>
  <p:notesMasterIdLst>
    <p:notesMasterId r:id="rId6"/>
  </p:notesMasterIdLst>
  <p:sldIdLst>
    <p:sldId id="265" r:id="rId3"/>
    <p:sldId id="259" r:id="rId4"/>
    <p:sldId id="263" r:id="rId5"/>
  </p:sldIdLst>
  <p:sldSz cx="9144000" cy="6858000" type="screen4x3"/>
  <p:notesSz cx="6858000" cy="9144000"/>
  <p:defaultTextStyle>
    <a:defPPr>
      <a:defRPr lang="sr-Latn-C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734">
          <p15:clr>
            <a:srgbClr val="A4A3A4"/>
          </p15:clr>
        </p15:guide>
        <p15:guide id="2" pos="125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49" autoAdjust="0"/>
    <p:restoredTop sz="95014" autoAdjust="0"/>
  </p:normalViewPr>
  <p:slideViewPr>
    <p:cSldViewPr snapToGrid="0">
      <p:cViewPr>
        <p:scale>
          <a:sx n="77" d="100"/>
          <a:sy n="77" d="100"/>
        </p:scale>
        <p:origin x="1200" y="-120"/>
      </p:cViewPr>
      <p:guideLst>
        <p:guide orient="horz" pos="1734"/>
        <p:guide pos="125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0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zaglavlj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3" name="Rezervirano mjesto datum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2B6D7435-0BE3-4487-925F-49F7ECAA5135}" type="datetimeFigureOut">
              <a:rPr lang="sr-Latn-CS"/>
              <a:pPr>
                <a:defRPr/>
              </a:pPr>
              <a:t>4.11.2021.</a:t>
            </a:fld>
            <a:endParaRPr lang="hr-HR"/>
          </a:p>
        </p:txBody>
      </p:sp>
      <p:sp>
        <p:nvSpPr>
          <p:cNvPr id="4" name="Rezervirano mjesto slike slajda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hr-HR" noProof="0"/>
          </a:p>
        </p:txBody>
      </p:sp>
      <p:sp>
        <p:nvSpPr>
          <p:cNvPr id="5" name="Rezervirano mjesto bilježaka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 noProof="0"/>
              <a:t>Kliknite da biste uredili stilove teksta matrice</a:t>
            </a:r>
          </a:p>
          <a:p>
            <a:pPr lvl="1"/>
            <a:r>
              <a:rPr lang="hr-HR" noProof="0"/>
              <a:t>Druga razina</a:t>
            </a:r>
          </a:p>
          <a:p>
            <a:pPr lvl="2"/>
            <a:r>
              <a:rPr lang="hr-HR" noProof="0"/>
              <a:t>Treća razina</a:t>
            </a:r>
          </a:p>
          <a:p>
            <a:pPr lvl="3"/>
            <a:r>
              <a:rPr lang="hr-HR" noProof="0"/>
              <a:t>Četvrta razina</a:t>
            </a:r>
          </a:p>
          <a:p>
            <a:pPr lvl="4"/>
            <a:r>
              <a:rPr lang="hr-HR" noProof="0"/>
              <a:t>Peta razina</a:t>
            </a:r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579E27CC-832A-4303-8619-45DFD2969D22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0" y="72000"/>
            <a:ext cx="7772400" cy="1470025"/>
          </a:xfrm>
        </p:spPr>
        <p:txBody>
          <a:bodyPr>
            <a:normAutofit/>
          </a:bodyPr>
          <a:lstStyle>
            <a:lvl1pPr marL="288000" algn="l">
              <a:defRPr sz="1900" b="1">
                <a:solidFill>
                  <a:schemeClr val="bg1"/>
                </a:solidFill>
                <a:latin typeface="Myriad Pro" pitchFamily="34" charset="0"/>
              </a:defRPr>
            </a:lvl1pPr>
          </a:lstStyle>
          <a:p>
            <a:r>
              <a:rPr lang="hr-HR"/>
              <a:t>Kliknite da biste uredili stil naslova matrice</a:t>
            </a:r>
            <a:endParaRPr lang="hr-HR" dirty="0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371600" y="1222744"/>
            <a:ext cx="6400800" cy="4880344"/>
          </a:xfrm>
        </p:spPr>
        <p:txBody>
          <a:bodyPr anchor="ctr"/>
          <a:lstStyle>
            <a:lvl1pPr marL="0" indent="0" algn="ctr">
              <a:buNone/>
              <a:defRPr sz="6000" b="1">
                <a:solidFill>
                  <a:srgbClr val="DCAB35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r-HR"/>
              <a:t>Kliknite da biste uredili stil podnaslova matrice</a:t>
            </a:r>
            <a:endParaRPr lang="hr-HR" dirty="0"/>
          </a:p>
        </p:txBody>
      </p:sp>
      <p:sp>
        <p:nvSpPr>
          <p:cNvPr id="5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9FAA7C-E925-40DD-A2A2-80967E1B04E9}" type="datetimeFigureOut">
              <a:rPr lang="sr-Latn-CS"/>
              <a:pPr>
                <a:defRPr/>
              </a:pPr>
              <a:t>4.11.2021.</a:t>
            </a:fld>
            <a:endParaRPr lang="hr-HR"/>
          </a:p>
        </p:txBody>
      </p:sp>
      <p:sp>
        <p:nvSpPr>
          <p:cNvPr id="6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7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480DCA-0E22-4D81-BE75-EFB3C0F8CE85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373C15-AD44-4DC9-88B2-9246BABB5D5F}" type="datetimeFigureOut">
              <a:rPr lang="sr-Latn-CS"/>
              <a:pPr>
                <a:defRPr/>
              </a:pPr>
              <a:t>4.11.2021.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B61F15-3700-4DFE-8D34-FF209B22D7DC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DEACB3-7F7F-4AC8-8EE2-DCEAC1A0E3F0}" type="datetimeFigureOut">
              <a:rPr lang="sr-Latn-CS"/>
              <a:pPr>
                <a:defRPr/>
              </a:pPr>
              <a:t>4.11.2021.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0134A3-77EA-48E9-86BA-3422DE6EB423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mat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685800" y="570536"/>
            <a:ext cx="7772400" cy="783011"/>
          </a:xfrm>
        </p:spPr>
        <p:txBody>
          <a:bodyPr/>
          <a:lstStyle>
            <a:lvl1pPr marL="540000" algn="ctr">
              <a:defRPr sz="2000" b="1" baseline="0">
                <a:solidFill>
                  <a:schemeClr val="tx1"/>
                </a:solidFill>
                <a:latin typeface="Myriad Pro" pitchFamily="34" charset="0"/>
              </a:defRPr>
            </a:lvl1pPr>
          </a:lstStyle>
          <a:p>
            <a:r>
              <a:rPr lang="hr-HR" dirty="0"/>
              <a:t>Uredite stil naslova matrice</a:t>
            </a:r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371600" y="2552700"/>
            <a:ext cx="6400800" cy="1752600"/>
          </a:xfrm>
        </p:spPr>
        <p:txBody>
          <a:bodyPr anchor="ctr"/>
          <a:lstStyle>
            <a:lvl1pPr marL="0" indent="0" algn="ctr">
              <a:buNone/>
              <a:defRPr sz="6000" b="1">
                <a:solidFill>
                  <a:srgbClr val="71B5E6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r-HR" dirty="0"/>
              <a:t>Kliknite da biste uredili stil podnaslova matrice</a:t>
            </a:r>
          </a:p>
        </p:txBody>
      </p:sp>
      <p:sp>
        <p:nvSpPr>
          <p:cNvPr id="5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AF5921-3BB1-4858-B0C3-F08C38DC7F40}" type="datetimeFigureOut">
              <a:rPr lang="sr-Latn-CS" smtClean="0"/>
              <a:pPr>
                <a:defRPr/>
              </a:pPr>
              <a:t>4.11.2021.</a:t>
            </a:fld>
            <a:endParaRPr lang="hr-HR"/>
          </a:p>
        </p:txBody>
      </p:sp>
      <p:sp>
        <p:nvSpPr>
          <p:cNvPr id="6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7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59004C2F-0348-44B7-8CD7-22A5D7CA6258}" type="slidenum">
              <a:rPr lang="hr-HR" altLang="sr-Latn-RS" smtClean="0"/>
              <a:pPr/>
              <a:t>‹#›</a:t>
            </a:fld>
            <a:endParaRPr lang="hr-HR" altLang="sr-Latn-RS"/>
          </a:p>
        </p:txBody>
      </p:sp>
      <p:pic>
        <p:nvPicPr>
          <p:cNvPr id="29697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129746" y="6251945"/>
            <a:ext cx="2888281" cy="6060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Slika 3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7195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008790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Uredite stil naslova matrice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7FA7B8-B2AE-4664-AC31-248030213DA9}" type="datetimeFigureOut">
              <a:rPr lang="sr-Latn-CS" smtClean="0"/>
              <a:pPr>
                <a:defRPr/>
              </a:pPr>
              <a:t>4.11.2021.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05AF3FB-7FBE-4DE9-8FBD-5EBF997F8F5D}" type="slidenum">
              <a:rPr lang="hr-HR" altLang="sr-Latn-RS" smtClean="0"/>
              <a:pPr/>
              <a:t>‹#›</a:t>
            </a:fld>
            <a:endParaRPr lang="hr-HR" altLang="sr-Latn-RS"/>
          </a:p>
        </p:txBody>
      </p:sp>
      <p:pic>
        <p:nvPicPr>
          <p:cNvPr id="7" name="Picture 1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129746" y="6251945"/>
            <a:ext cx="2888281" cy="6060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418906884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odjelj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r-HR"/>
              <a:t>Uredite stil naslova matrice</a:t>
            </a:r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D4EE76-CCF2-4B5D-AE0B-DD60D0FEFA0F}" type="datetimeFigureOut">
              <a:rPr lang="sr-Latn-CS" smtClean="0"/>
              <a:pPr>
                <a:defRPr/>
              </a:pPr>
              <a:t>4.11.2021.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D0BB892-0BDC-4A53-A93D-BAF83F715840}" type="slidenum">
              <a:rPr lang="hr-HR" altLang="sr-Latn-RS" smtClean="0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25231963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Uredite stil naslova matrice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5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75E363-86EC-409C-B618-36B9CE464D00}" type="datetimeFigureOut">
              <a:rPr lang="sr-Latn-CS" smtClean="0"/>
              <a:pPr>
                <a:defRPr/>
              </a:pPr>
              <a:t>4.11.2021.</a:t>
            </a:fld>
            <a:endParaRPr lang="hr-HR"/>
          </a:p>
        </p:txBody>
      </p:sp>
      <p:sp>
        <p:nvSpPr>
          <p:cNvPr id="6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7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9DC4C80-5C0C-4297-B093-5DEE04B9FE2B}" type="slidenum">
              <a:rPr lang="hr-HR" altLang="sr-Latn-RS" smtClean="0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113547193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r-HR"/>
              <a:t>Uredite stil naslova matrice</a:t>
            </a:r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5" name="Rezervirano mjesto teksta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6" name="Rezervirano mjesto sadržaja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7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2B03F8-5E76-40E4-B83B-691A6349ECC6}" type="datetimeFigureOut">
              <a:rPr lang="sr-Latn-CS" smtClean="0"/>
              <a:pPr>
                <a:defRPr/>
              </a:pPr>
              <a:t>4.11.2021.</a:t>
            </a:fld>
            <a:endParaRPr lang="hr-HR"/>
          </a:p>
        </p:txBody>
      </p:sp>
      <p:sp>
        <p:nvSpPr>
          <p:cNvPr id="8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9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DBCA423-12EF-490D-A034-CB9A8396956A}" type="slidenum">
              <a:rPr lang="hr-HR" altLang="sr-Latn-RS" smtClean="0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236599662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Uredite stil naslova matrice</a:t>
            </a:r>
          </a:p>
        </p:txBody>
      </p:sp>
      <p:sp>
        <p:nvSpPr>
          <p:cNvPr id="3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E18BB5-4096-4648-B530-91591482C588}" type="datetimeFigureOut">
              <a:rPr lang="sr-Latn-CS" smtClean="0"/>
              <a:pPr>
                <a:defRPr/>
              </a:pPr>
              <a:t>4.11.2021.</a:t>
            </a:fld>
            <a:endParaRPr lang="hr-HR"/>
          </a:p>
        </p:txBody>
      </p:sp>
      <p:sp>
        <p:nvSpPr>
          <p:cNvPr id="4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5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C25E373-3B02-426D-9ECE-731B5AB86BEE}" type="slidenum">
              <a:rPr lang="hr-HR" altLang="sr-Latn-RS" smtClean="0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111351169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75017F-D813-4EAD-AB2D-4BB2793B3548}" type="datetimeFigureOut">
              <a:rPr lang="sr-Latn-CS" smtClean="0"/>
              <a:pPr>
                <a:defRPr/>
              </a:pPr>
              <a:t>4.11.2021.</a:t>
            </a:fld>
            <a:endParaRPr lang="hr-HR"/>
          </a:p>
        </p:txBody>
      </p:sp>
      <p:sp>
        <p:nvSpPr>
          <p:cNvPr id="4" name="Rezervirano mjesto podnožja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5" name="Rezervirano mjesto broja slajd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2F736224-CA90-4E1E-807B-1CA77B374D56}" type="slidenum">
              <a:rPr lang="hr-HR" altLang="sr-Latn-RS" smtClean="0"/>
              <a:pPr/>
              <a:t>‹#›</a:t>
            </a:fld>
            <a:endParaRPr lang="hr-HR" altLang="sr-Latn-RS"/>
          </a:p>
        </p:txBody>
      </p:sp>
      <p:pic>
        <p:nvPicPr>
          <p:cNvPr id="23553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133060" y="6252639"/>
            <a:ext cx="2884968" cy="605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6330663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r-HR"/>
              <a:t>Uredite stil naslova matrice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5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3D5A2F-DF80-44C1-A489-87C660904377}" type="datetimeFigureOut">
              <a:rPr lang="sr-Latn-CS" smtClean="0"/>
              <a:pPr>
                <a:defRPr/>
              </a:pPr>
              <a:t>4.11.2021.</a:t>
            </a:fld>
            <a:endParaRPr lang="hr-HR"/>
          </a:p>
        </p:txBody>
      </p:sp>
      <p:sp>
        <p:nvSpPr>
          <p:cNvPr id="6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7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97F564F-72C4-409A-8245-966DB5F9C8B9}" type="slidenum">
              <a:rPr lang="hr-HR" altLang="sr-Latn-RS" smtClean="0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40355639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1F427C-4257-4F82-8A5A-651E3213386D}" type="datetimeFigureOut">
              <a:rPr lang="sr-Latn-CS"/>
              <a:pPr>
                <a:defRPr/>
              </a:pPr>
              <a:t>4.11.2021.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1D8479-2477-4CC5-BDE7-1036A63DFFC6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r-HR"/>
              <a:t>Uredite stil naslova matrice</a:t>
            </a:r>
          </a:p>
        </p:txBody>
      </p:sp>
      <p:sp>
        <p:nvSpPr>
          <p:cNvPr id="3" name="Rezervirano mjesto slik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hr-HR" noProof="0"/>
              <a:t>Kliknite ikonu da biste dodali  sliku</a:t>
            </a:r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5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CDDD24-C964-47A1-8739-F51779496BA1}" type="datetimeFigureOut">
              <a:rPr lang="sr-Latn-CS" smtClean="0"/>
              <a:pPr>
                <a:defRPr/>
              </a:pPr>
              <a:t>4.11.2021.</a:t>
            </a:fld>
            <a:endParaRPr lang="hr-HR"/>
          </a:p>
        </p:txBody>
      </p:sp>
      <p:sp>
        <p:nvSpPr>
          <p:cNvPr id="6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7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AD084BB-7122-48AA-A3D4-2E4C29902DC0}" type="slidenum">
              <a:rPr lang="hr-HR" altLang="sr-Latn-RS" smtClean="0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329725295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Uredite stil naslova matrice</a:t>
            </a:r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99FD5B-11B6-40D2-ADCC-79551931D72C}" type="datetimeFigureOut">
              <a:rPr lang="sr-Latn-CS" smtClean="0"/>
              <a:pPr>
                <a:defRPr/>
              </a:pPr>
              <a:t>4.11.2021.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CD62AF9-AA3A-400D-85F5-A2F66C7ED43F}" type="slidenum">
              <a:rPr lang="hr-HR" altLang="sr-Latn-RS" smtClean="0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31570797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r-HR"/>
              <a:t>Uredite stil naslova matrice</a:t>
            </a:r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10BE9F-FFE1-47BF-AB4F-AD7E7DCD55DA}" type="datetimeFigureOut">
              <a:rPr lang="sr-Latn-CS" smtClean="0"/>
              <a:pPr>
                <a:defRPr/>
              </a:pPr>
              <a:t>4.11.2021.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2936D36-C35F-4B62-9801-3FFCD638C1BE}" type="slidenum">
              <a:rPr lang="hr-HR" altLang="sr-Latn-RS" smtClean="0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8033133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odjelj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F75E24-B523-43AC-9B81-7F48A33C60F4}" type="datetimeFigureOut">
              <a:rPr lang="sr-Latn-CS"/>
              <a:pPr>
                <a:defRPr/>
              </a:pPr>
              <a:t>4.11.2021.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A93E0B-E532-4CBF-81FD-452E9CB9F0B6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5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48D44B-C38D-4054-8AF1-257A878981F5}" type="datetimeFigureOut">
              <a:rPr lang="sr-Latn-CS"/>
              <a:pPr>
                <a:defRPr/>
              </a:pPr>
              <a:t>4.11.2021.</a:t>
            </a:fld>
            <a:endParaRPr lang="hr-HR"/>
          </a:p>
        </p:txBody>
      </p:sp>
      <p:sp>
        <p:nvSpPr>
          <p:cNvPr id="6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7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FC5A9A-68B5-476A-999C-9BF52C04DAEE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5" name="Rezervirano mjesto teksta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6" name="Rezervirano mjesto sadržaja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7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47B6F7-6DAE-4D5F-8D85-58D35EECC74E}" type="datetimeFigureOut">
              <a:rPr lang="sr-Latn-CS"/>
              <a:pPr>
                <a:defRPr/>
              </a:pPr>
              <a:t>4.11.2021.</a:t>
            </a:fld>
            <a:endParaRPr lang="hr-HR"/>
          </a:p>
        </p:txBody>
      </p:sp>
      <p:sp>
        <p:nvSpPr>
          <p:cNvPr id="8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9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8FB2C2-E0F6-4187-81D4-3E9B450B9FED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7EAE9D-AB62-4B9D-A1BF-84322FC2FFD9}" type="datetimeFigureOut">
              <a:rPr lang="sr-Latn-CS"/>
              <a:pPr>
                <a:defRPr/>
              </a:pPr>
              <a:t>4.11.2021.</a:t>
            </a:fld>
            <a:endParaRPr lang="hr-HR"/>
          </a:p>
        </p:txBody>
      </p:sp>
      <p:sp>
        <p:nvSpPr>
          <p:cNvPr id="4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5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2A0B75-A486-49C8-B83F-81F76ED6F989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80400" y="107950"/>
            <a:ext cx="752475" cy="704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" name="Picture 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80400" y="107950"/>
            <a:ext cx="752475" cy="704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Picture 2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80400" y="107950"/>
            <a:ext cx="752475" cy="704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zervirano mjesto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2F431D-A43F-42AF-B0E6-C14CDF3FE667}" type="datetimeFigureOut">
              <a:rPr lang="sr-Latn-CS"/>
              <a:pPr>
                <a:defRPr/>
              </a:pPr>
              <a:t>4.11.2021.</a:t>
            </a:fld>
            <a:endParaRPr lang="hr-HR"/>
          </a:p>
        </p:txBody>
      </p:sp>
      <p:sp>
        <p:nvSpPr>
          <p:cNvPr id="6" name="Rezervirano mjesto podnožja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7" name="Rezervirano mjesto broja slajd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D79146-EB09-406F-8A98-D85CB4BF5D83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A3B87E-F11F-4DAE-802A-DA3104F7D310}" type="datetimeFigureOut">
              <a:rPr lang="sr-Latn-CS"/>
              <a:pPr>
                <a:defRPr/>
              </a:pPr>
              <a:t>4.11.2021.</a:t>
            </a:fld>
            <a:endParaRPr lang="hr-HR"/>
          </a:p>
        </p:txBody>
      </p:sp>
      <p:sp>
        <p:nvSpPr>
          <p:cNvPr id="6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7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0BA11F-3CF3-4EAC-95B4-5FF8976AD4F9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lik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hr-HR" noProof="0"/>
              <a:t>Kliknite ikonu da biste dodali  sliku</a:t>
            </a:r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6DF6F9-A72A-4549-9D23-7CDCE8963AFF}" type="datetimeFigureOut">
              <a:rPr lang="sr-Latn-CS"/>
              <a:pPr>
                <a:defRPr/>
              </a:pPr>
              <a:t>4.11.2021.</a:t>
            </a:fld>
            <a:endParaRPr lang="hr-HR"/>
          </a:p>
        </p:txBody>
      </p:sp>
      <p:sp>
        <p:nvSpPr>
          <p:cNvPr id="6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7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21135D-193C-4E98-98BC-09717544C363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zervirano mjesto naslova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hr-HR"/>
              <a:t>Kliknite da biste uredili stil naslova matrice</a:t>
            </a:r>
          </a:p>
        </p:txBody>
      </p:sp>
      <p:sp>
        <p:nvSpPr>
          <p:cNvPr id="2051" name="Rezervirano mjesto teksta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r-HR"/>
              <a:t>Kliknite da biste uredili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6160EFA9-5F16-4F70-8824-C51D7C02F17D}" type="datetimeFigureOut">
              <a:rPr lang="sr-Latn-CS"/>
              <a:pPr>
                <a:defRPr/>
              </a:pPr>
              <a:t>4.11.2021.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0C133A8E-3288-430D-9B71-C39FD6995829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6" r:id="rId1"/>
    <p:sldLayoutId id="2147483687" r:id="rId2"/>
    <p:sldLayoutId id="2147483688" r:id="rId3"/>
    <p:sldLayoutId id="2147483689" r:id="rId4"/>
    <p:sldLayoutId id="2147483690" r:id="rId5"/>
    <p:sldLayoutId id="2147483691" r:id="rId6"/>
    <p:sldLayoutId id="2147483697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C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zervirano mjesto naslova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hr-HR" altLang="sr-Latn-RS"/>
              <a:t>Kliknite da biste uredili stil naslova matrice</a:t>
            </a:r>
          </a:p>
        </p:txBody>
      </p:sp>
      <p:sp>
        <p:nvSpPr>
          <p:cNvPr id="1027" name="Rezervirano mjesto teksta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r-HR" altLang="sr-Latn-RS"/>
              <a:t>Kliknite da biste uredili stilove teksta matrice</a:t>
            </a:r>
          </a:p>
          <a:p>
            <a:pPr lvl="1"/>
            <a:r>
              <a:rPr lang="hr-HR" altLang="sr-Latn-RS"/>
              <a:t>Druga razina</a:t>
            </a:r>
          </a:p>
          <a:p>
            <a:pPr lvl="2"/>
            <a:r>
              <a:rPr lang="hr-HR" altLang="sr-Latn-RS"/>
              <a:t>Treća razina</a:t>
            </a:r>
          </a:p>
          <a:p>
            <a:pPr lvl="3"/>
            <a:r>
              <a:rPr lang="hr-HR" altLang="sr-Latn-RS"/>
              <a:t>Četvrta razina</a:t>
            </a:r>
          </a:p>
          <a:p>
            <a:pPr lvl="4"/>
            <a:r>
              <a:rPr lang="hr-HR" altLang="sr-Latn-RS"/>
              <a:t>Peta razina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79F8652A-47C7-4CC9-B250-F0ED239C11E0}" type="datetimeFigureOut">
              <a:rPr lang="sr-Latn-CS" smtClean="0"/>
              <a:pPr>
                <a:defRPr/>
              </a:pPr>
              <a:t>4.11.2021.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rgbClr val="898989"/>
                </a:solidFill>
              </a:defRPr>
            </a:lvl1pPr>
          </a:lstStyle>
          <a:p>
            <a:fld id="{81FE9FC5-E9EB-458A-B145-1450193F645F}" type="slidenum">
              <a:rPr lang="hr-HR" altLang="sr-Latn-RS" smtClean="0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3254969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9" r:id="rId1"/>
    <p:sldLayoutId id="2147483700" r:id="rId2"/>
    <p:sldLayoutId id="2147483701" r:id="rId3"/>
    <p:sldLayoutId id="2147483702" r:id="rId4"/>
    <p:sldLayoutId id="2147483703" r:id="rId5"/>
    <p:sldLayoutId id="2147483704" r:id="rId6"/>
    <p:sldLayoutId id="2147483705" r:id="rId7"/>
    <p:sldLayoutId id="2147483706" r:id="rId8"/>
    <p:sldLayoutId id="2147483707" r:id="rId9"/>
    <p:sldLayoutId id="2147483708" r:id="rId10"/>
    <p:sldLayoutId id="214748370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C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6" Type="http://schemas.openxmlformats.org/officeDocument/2006/relationships/hyperlink" Target="../Konstrukcije/8-Povr&#353;ina%20kruga%20i%20opisanog%20mnogokutu.ggb" TargetMode="External"/><Relationship Id="rId5" Type="http://schemas.openxmlformats.org/officeDocument/2006/relationships/image" Target="../media/image7.wmf"/><Relationship Id="rId4" Type="http://schemas.openxmlformats.org/officeDocument/2006/relationships/oleObject" Target="../embeddings/oleObject1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ctrTitle"/>
          </p:nvPr>
        </p:nvSpPr>
        <p:spPr>
          <a:xfrm>
            <a:off x="685799" y="178418"/>
            <a:ext cx="7772400" cy="1470025"/>
          </a:xfrm>
        </p:spPr>
        <p:txBody>
          <a:bodyPr/>
          <a:lstStyle/>
          <a:p>
            <a:pPr marL="358775"/>
            <a:r>
              <a:rPr lang="hr-HR" altLang="sr-Latn-RS" dirty="0"/>
              <a:t>6.3. POVRŠINA KRUGA</a:t>
            </a:r>
          </a:p>
        </p:txBody>
      </p:sp>
      <p:sp>
        <p:nvSpPr>
          <p:cNvPr id="13315" name="Subtitle 2"/>
          <p:cNvSpPr>
            <a:spLocks noGrp="1"/>
          </p:cNvSpPr>
          <p:nvPr>
            <p:ph type="subTitle" idx="1"/>
          </p:nvPr>
        </p:nvSpPr>
        <p:spPr>
          <a:xfrm>
            <a:off x="545690" y="1518469"/>
            <a:ext cx="8052619" cy="4375150"/>
          </a:xfrm>
        </p:spPr>
        <p:txBody>
          <a:bodyPr/>
          <a:lstStyle/>
          <a:p>
            <a:r>
              <a:rPr lang="hr-HR" dirty="0"/>
              <a:t>Površina kruga</a:t>
            </a:r>
          </a:p>
        </p:txBody>
      </p:sp>
    </p:spTree>
    <p:extLst>
      <p:ext uri="{BB962C8B-B14F-4D97-AF65-F5344CB8AC3E}">
        <p14:creationId xmlns:p14="http://schemas.microsoft.com/office/powerpoint/2010/main" val="15410404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Dvanaesterokut 23"/>
          <p:cNvSpPr/>
          <p:nvPr/>
        </p:nvSpPr>
        <p:spPr>
          <a:xfrm>
            <a:off x="7422485" y="1231900"/>
            <a:ext cx="1476375" cy="1474788"/>
          </a:xfrm>
          <a:prstGeom prst="dodecagon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hr-HR" dirty="0">
              <a:solidFill>
                <a:sysClr val="windowText" lastClr="000000"/>
              </a:solidFill>
            </a:endParaRPr>
          </a:p>
        </p:txBody>
      </p:sp>
      <p:sp>
        <p:nvSpPr>
          <p:cNvPr id="38" name="Dvanaesterokut 37"/>
          <p:cNvSpPr/>
          <p:nvPr/>
        </p:nvSpPr>
        <p:spPr>
          <a:xfrm>
            <a:off x="2513013" y="2895600"/>
            <a:ext cx="3600450" cy="3598863"/>
          </a:xfrm>
          <a:prstGeom prst="dodecagon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hr-HR" dirty="0">
              <a:solidFill>
                <a:sysClr val="windowText" lastClr="000000"/>
              </a:solidFill>
            </a:endParaRPr>
          </a:p>
        </p:txBody>
      </p:sp>
      <p:sp>
        <p:nvSpPr>
          <p:cNvPr id="37" name="Osmerokut 36"/>
          <p:cNvSpPr/>
          <p:nvPr/>
        </p:nvSpPr>
        <p:spPr>
          <a:xfrm>
            <a:off x="2501900" y="2895600"/>
            <a:ext cx="3636963" cy="3598863"/>
          </a:xfrm>
          <a:prstGeom prst="octagon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hr-HR" dirty="0"/>
              <a:t>0</a:t>
            </a:r>
          </a:p>
        </p:txBody>
      </p:sp>
      <p:sp>
        <p:nvSpPr>
          <p:cNvPr id="36" name="Šesterokut 35"/>
          <p:cNvSpPr/>
          <p:nvPr/>
        </p:nvSpPr>
        <p:spPr>
          <a:xfrm>
            <a:off x="2300288" y="2895600"/>
            <a:ext cx="4032250" cy="3598863"/>
          </a:xfrm>
          <a:prstGeom prst="hexagon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hr-HR"/>
          </a:p>
        </p:txBody>
      </p:sp>
      <p:sp>
        <p:nvSpPr>
          <p:cNvPr id="35" name="Pravokutnik 34"/>
          <p:cNvSpPr/>
          <p:nvPr/>
        </p:nvSpPr>
        <p:spPr>
          <a:xfrm>
            <a:off x="2505075" y="2895600"/>
            <a:ext cx="3600450" cy="3598863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hr-HR"/>
          </a:p>
        </p:txBody>
      </p:sp>
      <p:sp>
        <p:nvSpPr>
          <p:cNvPr id="17" name="Osmerokut 16"/>
          <p:cNvSpPr/>
          <p:nvPr/>
        </p:nvSpPr>
        <p:spPr>
          <a:xfrm>
            <a:off x="5214272" y="1231900"/>
            <a:ext cx="1484313" cy="1482725"/>
          </a:xfrm>
          <a:prstGeom prst="octagon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hr-HR" dirty="0"/>
              <a:t>0</a:t>
            </a:r>
          </a:p>
        </p:txBody>
      </p:sp>
      <p:sp>
        <p:nvSpPr>
          <p:cNvPr id="16" name="Šesterokut 15"/>
          <p:cNvSpPr/>
          <p:nvPr/>
        </p:nvSpPr>
        <p:spPr>
          <a:xfrm>
            <a:off x="2650460" y="1231900"/>
            <a:ext cx="1692275" cy="1474788"/>
          </a:xfrm>
          <a:prstGeom prst="hexagon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hr-HR"/>
          </a:p>
        </p:txBody>
      </p:sp>
      <p:sp>
        <p:nvSpPr>
          <p:cNvPr id="8" name="Pravokutnik 7"/>
          <p:cNvSpPr/>
          <p:nvPr/>
        </p:nvSpPr>
        <p:spPr>
          <a:xfrm>
            <a:off x="286672" y="1243013"/>
            <a:ext cx="1482725" cy="150495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hr-HR"/>
          </a:p>
        </p:txBody>
      </p:sp>
      <p:sp>
        <p:nvSpPr>
          <p:cNvPr id="2" name="Elipsa 1"/>
          <p:cNvSpPr/>
          <p:nvPr/>
        </p:nvSpPr>
        <p:spPr>
          <a:xfrm>
            <a:off x="281910" y="1246188"/>
            <a:ext cx="1487487" cy="1487487"/>
          </a:xfrm>
          <a:prstGeom prst="ellipse">
            <a:avLst/>
          </a:prstGeom>
          <a:solidFill>
            <a:srgbClr val="0070C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hr-HR"/>
          </a:p>
        </p:txBody>
      </p:sp>
      <p:sp>
        <p:nvSpPr>
          <p:cNvPr id="10" name="Elipsa 9"/>
          <p:cNvSpPr/>
          <p:nvPr/>
        </p:nvSpPr>
        <p:spPr>
          <a:xfrm>
            <a:off x="2753647" y="1231900"/>
            <a:ext cx="1487488" cy="1485900"/>
          </a:xfrm>
          <a:prstGeom prst="ellipse">
            <a:avLst/>
          </a:prstGeom>
          <a:solidFill>
            <a:srgbClr val="0070C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hr-HR"/>
          </a:p>
        </p:txBody>
      </p:sp>
      <p:sp>
        <p:nvSpPr>
          <p:cNvPr id="18" name="Elipsa 17"/>
          <p:cNvSpPr/>
          <p:nvPr/>
        </p:nvSpPr>
        <p:spPr>
          <a:xfrm>
            <a:off x="5225385" y="1227138"/>
            <a:ext cx="1476375" cy="1476375"/>
          </a:xfrm>
          <a:prstGeom prst="ellipse">
            <a:avLst/>
          </a:prstGeom>
          <a:solidFill>
            <a:srgbClr val="0070C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hr-HR"/>
          </a:p>
        </p:txBody>
      </p:sp>
      <p:sp>
        <p:nvSpPr>
          <p:cNvPr id="25" name="Elipsa 24"/>
          <p:cNvSpPr/>
          <p:nvPr/>
        </p:nvSpPr>
        <p:spPr>
          <a:xfrm>
            <a:off x="7427247" y="1231900"/>
            <a:ext cx="1474788" cy="1474788"/>
          </a:xfrm>
          <a:prstGeom prst="ellipse">
            <a:avLst/>
          </a:prstGeom>
          <a:solidFill>
            <a:srgbClr val="0070C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hr-HR"/>
          </a:p>
        </p:txBody>
      </p:sp>
      <p:cxnSp>
        <p:nvCxnSpPr>
          <p:cNvPr id="19" name="Ravni poveznik 18"/>
          <p:cNvCxnSpPr>
            <a:stCxn id="18" idx="2"/>
            <a:endCxn id="18" idx="6"/>
          </p:cNvCxnSpPr>
          <p:nvPr/>
        </p:nvCxnSpPr>
        <p:spPr>
          <a:xfrm rot="10800000" flipH="1">
            <a:off x="5225385" y="1965325"/>
            <a:ext cx="1476375" cy="158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Elipsa 29"/>
          <p:cNvSpPr/>
          <p:nvPr/>
        </p:nvSpPr>
        <p:spPr>
          <a:xfrm>
            <a:off x="2517775" y="2895600"/>
            <a:ext cx="3598863" cy="3598863"/>
          </a:xfrm>
          <a:prstGeom prst="ellipse">
            <a:avLst/>
          </a:prstGeom>
          <a:solidFill>
            <a:srgbClr val="0070C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hr-HR"/>
          </a:p>
        </p:txBody>
      </p:sp>
      <p:cxnSp>
        <p:nvCxnSpPr>
          <p:cNvPr id="34" name="Ravni poveznik 33"/>
          <p:cNvCxnSpPr/>
          <p:nvPr/>
        </p:nvCxnSpPr>
        <p:spPr>
          <a:xfrm rot="5400000" flipH="1" flipV="1">
            <a:off x="5220494" y="3813969"/>
            <a:ext cx="7938" cy="178435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Ravni poveznik 2"/>
          <p:cNvCxnSpPr>
            <a:stCxn id="2" idx="2"/>
            <a:endCxn id="2" idx="6"/>
          </p:cNvCxnSpPr>
          <p:nvPr/>
        </p:nvCxnSpPr>
        <p:spPr>
          <a:xfrm rot="10800000" flipH="1">
            <a:off x="281910" y="1989138"/>
            <a:ext cx="1487487" cy="1587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Elipsa 4"/>
          <p:cNvSpPr/>
          <p:nvPr/>
        </p:nvSpPr>
        <p:spPr>
          <a:xfrm>
            <a:off x="1002635" y="1963738"/>
            <a:ext cx="44450" cy="46037"/>
          </a:xfrm>
          <a:prstGeom prst="ellipse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hr-HR"/>
          </a:p>
        </p:txBody>
      </p:sp>
      <p:cxnSp>
        <p:nvCxnSpPr>
          <p:cNvPr id="11" name="Ravni poveznik 10"/>
          <p:cNvCxnSpPr/>
          <p:nvPr/>
        </p:nvCxnSpPr>
        <p:spPr>
          <a:xfrm rot="10800000" flipH="1">
            <a:off x="2753647" y="1963738"/>
            <a:ext cx="1487488" cy="1587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Ravni poveznik 25"/>
          <p:cNvCxnSpPr>
            <a:stCxn id="25" idx="2"/>
            <a:endCxn id="25" idx="6"/>
          </p:cNvCxnSpPr>
          <p:nvPr/>
        </p:nvCxnSpPr>
        <p:spPr>
          <a:xfrm rot="10800000" flipH="1">
            <a:off x="7427247" y="1970088"/>
            <a:ext cx="1474788" cy="1587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65" name="TekstniOkvir 5"/>
          <p:cNvSpPr txBox="1">
            <a:spLocks noChangeArrowheads="1"/>
          </p:cNvSpPr>
          <p:nvPr/>
        </p:nvSpPr>
        <p:spPr bwMode="auto">
          <a:xfrm>
            <a:off x="523210" y="1689100"/>
            <a:ext cx="479425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hr-HR" i="1"/>
              <a:t>r</a:t>
            </a:r>
          </a:p>
        </p:txBody>
      </p:sp>
      <p:sp>
        <p:nvSpPr>
          <p:cNvPr id="6166" name="TekstniOkvir 6"/>
          <p:cNvSpPr txBox="1">
            <a:spLocks noChangeArrowheads="1"/>
          </p:cNvSpPr>
          <p:nvPr/>
        </p:nvSpPr>
        <p:spPr bwMode="auto">
          <a:xfrm>
            <a:off x="1248697" y="1677988"/>
            <a:ext cx="479425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hr-HR" i="1"/>
              <a:t>r</a:t>
            </a:r>
          </a:p>
        </p:txBody>
      </p:sp>
      <p:sp>
        <p:nvSpPr>
          <p:cNvPr id="6167" name="TekstniOkvir 12"/>
          <p:cNvSpPr txBox="1">
            <a:spLocks noChangeArrowheads="1"/>
          </p:cNvSpPr>
          <p:nvPr/>
        </p:nvSpPr>
        <p:spPr bwMode="auto">
          <a:xfrm>
            <a:off x="3006060" y="1662113"/>
            <a:ext cx="481012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hr-HR" i="1"/>
              <a:t>r</a:t>
            </a:r>
          </a:p>
        </p:txBody>
      </p:sp>
      <p:sp>
        <p:nvSpPr>
          <p:cNvPr id="6168" name="TekstniOkvir 13"/>
          <p:cNvSpPr txBox="1">
            <a:spLocks noChangeArrowheads="1"/>
          </p:cNvSpPr>
          <p:nvPr/>
        </p:nvSpPr>
        <p:spPr bwMode="auto">
          <a:xfrm>
            <a:off x="3731547" y="1651000"/>
            <a:ext cx="47942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hr-HR" i="1"/>
              <a:t>r</a:t>
            </a:r>
          </a:p>
        </p:txBody>
      </p:sp>
      <p:sp>
        <p:nvSpPr>
          <p:cNvPr id="6169" name="TekstniOkvir 20"/>
          <p:cNvSpPr txBox="1">
            <a:spLocks noChangeArrowheads="1"/>
          </p:cNvSpPr>
          <p:nvPr/>
        </p:nvSpPr>
        <p:spPr bwMode="auto">
          <a:xfrm>
            <a:off x="5466685" y="1658938"/>
            <a:ext cx="481012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hr-HR" i="1"/>
              <a:t>r</a:t>
            </a:r>
          </a:p>
        </p:txBody>
      </p:sp>
      <p:sp>
        <p:nvSpPr>
          <p:cNvPr id="6170" name="TekstniOkvir 21"/>
          <p:cNvSpPr txBox="1">
            <a:spLocks noChangeArrowheads="1"/>
          </p:cNvSpPr>
          <p:nvPr/>
        </p:nvSpPr>
        <p:spPr bwMode="auto">
          <a:xfrm>
            <a:off x="6192172" y="1647825"/>
            <a:ext cx="47942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hr-HR" i="1"/>
              <a:t>r</a:t>
            </a:r>
          </a:p>
        </p:txBody>
      </p:sp>
      <p:sp>
        <p:nvSpPr>
          <p:cNvPr id="6171" name="TekstniOkvir 27"/>
          <p:cNvSpPr txBox="1">
            <a:spLocks noChangeArrowheads="1"/>
          </p:cNvSpPr>
          <p:nvPr/>
        </p:nvSpPr>
        <p:spPr bwMode="auto">
          <a:xfrm>
            <a:off x="7655847" y="1662113"/>
            <a:ext cx="481013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hr-HR" i="1"/>
              <a:t>r</a:t>
            </a:r>
          </a:p>
        </p:txBody>
      </p:sp>
      <p:sp>
        <p:nvSpPr>
          <p:cNvPr id="6172" name="TekstniOkvir 31"/>
          <p:cNvSpPr txBox="1">
            <a:spLocks noChangeArrowheads="1"/>
          </p:cNvSpPr>
          <p:nvPr/>
        </p:nvSpPr>
        <p:spPr bwMode="auto">
          <a:xfrm>
            <a:off x="161925" y="103981"/>
            <a:ext cx="8982075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hr-HR" sz="2000" dirty="0"/>
              <a:t>Opisivanjem (ili upisivanjem) pravilnih mnogokuta sa sve većim brojem stranica </a:t>
            </a:r>
            <a:r>
              <a:rPr lang="hr-HR" sz="2000" b="1" dirty="0"/>
              <a:t>površina mnogokuta </a:t>
            </a:r>
            <a:r>
              <a:rPr lang="hr-HR" sz="2000" dirty="0"/>
              <a:t>sve je </a:t>
            </a:r>
            <a:r>
              <a:rPr lang="hr-HR" sz="2000" b="1" dirty="0">
                <a:solidFill>
                  <a:srgbClr val="FF0000"/>
                </a:solidFill>
              </a:rPr>
              <a:t>bliža</a:t>
            </a:r>
            <a:r>
              <a:rPr lang="hr-HR" sz="2000" b="1" dirty="0"/>
              <a:t> površini kruga</a:t>
            </a:r>
            <a:r>
              <a:rPr lang="hr-HR" sz="2000" dirty="0"/>
              <a:t>.</a:t>
            </a:r>
          </a:p>
        </p:txBody>
      </p:sp>
      <p:sp>
        <p:nvSpPr>
          <p:cNvPr id="6173" name="TekstniOkvir 28"/>
          <p:cNvSpPr txBox="1">
            <a:spLocks noChangeArrowheads="1"/>
          </p:cNvSpPr>
          <p:nvPr/>
        </p:nvSpPr>
        <p:spPr bwMode="auto">
          <a:xfrm>
            <a:off x="8381335" y="1651000"/>
            <a:ext cx="47942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hr-HR" i="1"/>
              <a:t>r</a:t>
            </a:r>
          </a:p>
        </p:txBody>
      </p:sp>
      <p:sp>
        <p:nvSpPr>
          <p:cNvPr id="31" name="Elipsa 30"/>
          <p:cNvSpPr/>
          <p:nvPr/>
        </p:nvSpPr>
        <p:spPr>
          <a:xfrm>
            <a:off x="4294188" y="4681538"/>
            <a:ext cx="46037" cy="44450"/>
          </a:xfrm>
          <a:prstGeom prst="ellipse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hr-HR"/>
          </a:p>
        </p:txBody>
      </p:sp>
      <p:sp>
        <p:nvSpPr>
          <p:cNvPr id="20" name="Elipsa 19"/>
          <p:cNvSpPr/>
          <p:nvPr/>
        </p:nvSpPr>
        <p:spPr>
          <a:xfrm>
            <a:off x="5946110" y="1933575"/>
            <a:ext cx="44450" cy="46038"/>
          </a:xfrm>
          <a:prstGeom prst="ellipse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hr-HR"/>
          </a:p>
        </p:txBody>
      </p:sp>
      <p:sp>
        <p:nvSpPr>
          <p:cNvPr id="12" name="Elipsa 11"/>
          <p:cNvSpPr/>
          <p:nvPr/>
        </p:nvSpPr>
        <p:spPr>
          <a:xfrm>
            <a:off x="3485485" y="1938338"/>
            <a:ext cx="44450" cy="44450"/>
          </a:xfrm>
          <a:prstGeom prst="ellipse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hr-HR"/>
          </a:p>
        </p:txBody>
      </p:sp>
      <p:sp>
        <p:nvSpPr>
          <p:cNvPr id="27" name="Elipsa 26"/>
          <p:cNvSpPr/>
          <p:nvPr/>
        </p:nvSpPr>
        <p:spPr>
          <a:xfrm>
            <a:off x="8135272" y="1938338"/>
            <a:ext cx="44450" cy="44450"/>
          </a:xfrm>
          <a:prstGeom prst="ellipse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hr-H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" grpId="0" animBg="1"/>
      <p:bldP spid="37" grpId="1" animBg="1"/>
      <p:bldP spid="36" grpId="0" animBg="1"/>
      <p:bldP spid="36" grpId="1" animBg="1"/>
      <p:bldP spid="35" grpId="0" animBg="1"/>
      <p:bldP spid="35" grpId="1" animBg="1"/>
      <p:bldP spid="17" grpId="0" animBg="1"/>
      <p:bldP spid="16" grpId="0" animBg="1"/>
      <p:bldP spid="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Slika 1" descr="D:\DOCUMENTI\PREDRAG\SKOLSKA KNJIGA\Slike\7-5-kružnica\7-5-103.png"/>
          <p:cNvPicPr preferRelativeResize="0"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7724775" cy="2160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8" name="Slika 2" descr="7-5-104.png"/>
          <p:cNvPicPr preferRelativeResize="0"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77812" y="2111017"/>
            <a:ext cx="8335245" cy="22006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Zaobljeni pravokutnik 3"/>
          <p:cNvSpPr/>
          <p:nvPr/>
        </p:nvSpPr>
        <p:spPr>
          <a:xfrm>
            <a:off x="5882735" y="5459865"/>
            <a:ext cx="3004090" cy="855210"/>
          </a:xfrm>
          <a:prstGeom prst="roundRect">
            <a:avLst/>
          </a:prstGeom>
          <a:gradFill flip="none" rotWithShape="1">
            <a:gsLst>
              <a:gs pos="0">
                <a:srgbClr val="FFC000">
                  <a:tint val="66000"/>
                  <a:satMod val="160000"/>
                </a:srgbClr>
              </a:gs>
              <a:gs pos="50000">
                <a:srgbClr val="FFC000">
                  <a:tint val="44500"/>
                  <a:satMod val="160000"/>
                </a:srgbClr>
              </a:gs>
              <a:gs pos="100000">
                <a:srgbClr val="FFC000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hr-HR"/>
          </a:p>
        </p:txBody>
      </p:sp>
      <p:sp>
        <p:nvSpPr>
          <p:cNvPr id="5" name="TekstniOkvir 4"/>
          <p:cNvSpPr txBox="1">
            <a:spLocks noChangeArrowheads="1"/>
          </p:cNvSpPr>
          <p:nvPr/>
        </p:nvSpPr>
        <p:spPr bwMode="auto">
          <a:xfrm>
            <a:off x="5884863" y="5510213"/>
            <a:ext cx="3016250" cy="738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hr-HR" i="1"/>
              <a:t>Dakle, </a:t>
            </a:r>
          </a:p>
          <a:p>
            <a:r>
              <a:rPr lang="hr-HR" sz="2400" b="1" i="1"/>
              <a:t>P</a:t>
            </a:r>
            <a:r>
              <a:rPr lang="hr-HR" sz="2400" b="1"/>
              <a:t> =</a:t>
            </a:r>
            <a:r>
              <a:rPr lang="hr-HR" sz="2400" b="1" i="1"/>
              <a:t> r </a:t>
            </a:r>
            <a:r>
              <a:rPr lang="hr-HR" sz="2400" b="1" i="1">
                <a:sym typeface="Symbol" pitchFamily="18" charset="2"/>
              </a:rPr>
              <a:t>· </a:t>
            </a:r>
            <a:r>
              <a:rPr lang="hr-HR" sz="2400" b="1" i="1"/>
              <a:t>r </a:t>
            </a:r>
            <a:r>
              <a:rPr lang="hr-HR" sz="2400" b="1" i="1">
                <a:latin typeface="Calibri" pitchFamily="34" charset="0"/>
              </a:rPr>
              <a:t>· </a:t>
            </a:r>
            <a:r>
              <a:rPr lang="el-GR" sz="2400" b="1" i="1">
                <a:latin typeface="Calibri" pitchFamily="34" charset="0"/>
              </a:rPr>
              <a:t>π</a:t>
            </a:r>
            <a:r>
              <a:rPr lang="hr-HR" sz="2400" b="1" i="1"/>
              <a:t> = </a:t>
            </a:r>
            <a:r>
              <a:rPr lang="hr-HR" sz="2400" b="1"/>
              <a:t> </a:t>
            </a:r>
            <a:r>
              <a:rPr lang="hr-HR" sz="2400" b="1" i="1"/>
              <a:t>r</a:t>
            </a:r>
            <a:r>
              <a:rPr lang="hr-HR" sz="2400" b="1" baseline="30000"/>
              <a:t>2</a:t>
            </a:r>
            <a:r>
              <a:rPr lang="hr-HR" sz="2400" b="1"/>
              <a:t> </a:t>
            </a:r>
            <a:r>
              <a:rPr lang="hr-HR" sz="2400" b="1">
                <a:latin typeface="Calibri" pitchFamily="34" charset="0"/>
              </a:rPr>
              <a:t>· </a:t>
            </a:r>
            <a:r>
              <a:rPr lang="el-GR" sz="2400" b="1">
                <a:latin typeface="Calibri" pitchFamily="34" charset="0"/>
              </a:rPr>
              <a:t>π</a:t>
            </a:r>
            <a:endParaRPr lang="hr-HR" sz="2400" b="1"/>
          </a:p>
        </p:txBody>
      </p:sp>
      <p:sp>
        <p:nvSpPr>
          <p:cNvPr id="1033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hr-HR"/>
          </a:p>
        </p:txBody>
      </p:sp>
      <p:graphicFrame>
        <p:nvGraphicFramePr>
          <p:cNvPr id="3073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86529205"/>
              </p:ext>
            </p:extLst>
          </p:nvPr>
        </p:nvGraphicFramePr>
        <p:xfrm>
          <a:off x="413314" y="5274712"/>
          <a:ext cx="4620599" cy="118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070000" imgH="533160" progId="Equation.DSMT4">
                  <p:embed/>
                </p:oleObj>
              </mc:Choice>
              <mc:Fallback>
                <p:oleObj name="Equation" r:id="rId4" imgW="2070000" imgH="533160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3314" y="5274712"/>
                        <a:ext cx="4620599" cy="1188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34" name="Pravokutnik 7"/>
          <p:cNvSpPr>
            <a:spLocks noChangeArrowheads="1"/>
          </p:cNvSpPr>
          <p:nvPr/>
        </p:nvSpPr>
        <p:spPr bwMode="auto">
          <a:xfrm>
            <a:off x="114300" y="4361998"/>
            <a:ext cx="8915400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hr-HR" sz="2000" dirty="0"/>
              <a:t>Možemo</a:t>
            </a:r>
            <a:r>
              <a:rPr lang="hr-HR" sz="2000" b="1" dirty="0"/>
              <a:t> površinu kruga </a:t>
            </a:r>
            <a:r>
              <a:rPr lang="hr-HR" sz="2000" b="1" dirty="0">
                <a:solidFill>
                  <a:srgbClr val="0070C0"/>
                </a:solidFill>
              </a:rPr>
              <a:t>„</a:t>
            </a:r>
            <a:r>
              <a:rPr lang="hr-HR" sz="2000" b="1" dirty="0">
                <a:solidFill>
                  <a:srgbClr val="0070C0"/>
                </a:solidFill>
                <a:hlinkClick r:id="rId6" action="ppaction://hlinkfile"/>
              </a:rPr>
              <a:t>izjednačit</a:t>
            </a:r>
            <a:r>
              <a:rPr lang="hr-HR" sz="2000" b="1" dirty="0">
                <a:solidFill>
                  <a:srgbClr val="0070C0"/>
                </a:solidFill>
              </a:rPr>
              <a:t>i</a:t>
            </a:r>
            <a:r>
              <a:rPr lang="hr-HR" sz="2000" b="1" dirty="0"/>
              <a:t>“ s površinom mnogokuta</a:t>
            </a:r>
            <a:r>
              <a:rPr lang="hr-HR" sz="2000" dirty="0"/>
              <a:t>, pod uvjetom da broj stranica mnogokuta bude „jako“ velik (beskonačan) prirodni broj: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theme/theme1.xml><?xml version="1.0" encoding="utf-8"?>
<a:theme xmlns:a="http://schemas.openxmlformats.org/drawingml/2006/main" name="Math 7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klasično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eme 5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klasično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1_1__skup_cijelih_brojeva.potx" id="{D4D0B4EF-56D0-45F5-B64C-EC50820C2B58}" vid="{6EB24884-7CD9-4146-B0C1-4C1D3B2899F9}"/>
    </a:ext>
  </a:extLst>
</a:theme>
</file>

<file path=ppt/theme/theme3.xml><?xml version="1.0" encoding="utf-8"?>
<a:theme xmlns:a="http://schemas.openxmlformats.org/drawingml/2006/main" name="Office 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6_3__povrsina_kruga</Template>
  <TotalTime>0</TotalTime>
  <Words>76</Words>
  <Application>Microsoft Office PowerPoint</Application>
  <PresentationFormat>Prikaz na zaslonu (4:3)</PresentationFormat>
  <Paragraphs>16</Paragraphs>
  <Slides>3</Slides>
  <Notes>0</Notes>
  <HiddenSlides>0</HiddenSlides>
  <MMClips>0</MMClips>
  <ScaleCrop>false</ScaleCrop>
  <HeadingPairs>
    <vt:vector size="8" baseType="variant">
      <vt:variant>
        <vt:lpstr>Korišteni fontovi</vt:lpstr>
      </vt:variant>
      <vt:variant>
        <vt:i4>3</vt:i4>
      </vt:variant>
      <vt:variant>
        <vt:lpstr>Tema</vt:lpstr>
      </vt:variant>
      <vt:variant>
        <vt:i4>2</vt:i4>
      </vt:variant>
      <vt:variant>
        <vt:lpstr>Uloženi OLE poslužitelji</vt:lpstr>
      </vt:variant>
      <vt:variant>
        <vt:i4>1</vt:i4>
      </vt:variant>
      <vt:variant>
        <vt:lpstr>Naslovi slajdova</vt:lpstr>
      </vt:variant>
      <vt:variant>
        <vt:i4>3</vt:i4>
      </vt:variant>
    </vt:vector>
  </HeadingPairs>
  <TitlesOfParts>
    <vt:vector size="9" baseType="lpstr">
      <vt:lpstr>Arial</vt:lpstr>
      <vt:lpstr>Calibri</vt:lpstr>
      <vt:lpstr>Myriad Pro</vt:lpstr>
      <vt:lpstr>Math 7</vt:lpstr>
      <vt:lpstr>Theme 5</vt:lpstr>
      <vt:lpstr>Equation</vt:lpstr>
      <vt:lpstr>6.3. POVRŠINA KRUGA</vt:lpstr>
      <vt:lpstr>PowerPoint prezentacija</vt:lpstr>
      <vt:lpstr>PowerPoint prezentacija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6.3. POVRŠINA KRUGA</dc:title>
  <dc:creator>Jasminka Viljevac</dc:creator>
  <cp:lastModifiedBy>Jasminka Viljevac</cp:lastModifiedBy>
  <cp:revision>1</cp:revision>
  <dcterms:created xsi:type="dcterms:W3CDTF">2021-11-04T10:39:33Z</dcterms:created>
  <dcterms:modified xsi:type="dcterms:W3CDTF">2021-11-04T10:40:04Z</dcterms:modified>
</cp:coreProperties>
</file>